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handoutMasterIdLst>
    <p:handoutMasterId r:id="rId5"/>
  </p:handoutMasterIdLst>
  <p:sldIdLst>
    <p:sldId id="257" r:id="rId2"/>
    <p:sldId id="259" r:id="rId3"/>
    <p:sldId id="258" r:id="rId4"/>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7D"/>
    <a:srgbClr val="82828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830" y="12"/>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848A5304-2D7E-4A16-A41A-04F9ABE246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35EAB47-C506-480F-B2D9-1E24BF7821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59CB0-7733-4972-BEF9-4FD00122193A}" type="slidenum">
              <a:rPr lang="es-ES" smtClean="0"/>
              <a:t>‹Nº›</a:t>
            </a:fld>
            <a:endParaRPr lang="es-ES"/>
          </a:p>
        </p:txBody>
      </p:sp>
      <p:pic>
        <p:nvPicPr>
          <p:cNvPr id="6" name="Imagen 5">
            <a:extLst>
              <a:ext uri="{FF2B5EF4-FFF2-40B4-BE49-F238E27FC236}">
                <a16:creationId xmlns:a16="http://schemas.microsoft.com/office/drawing/2014/main" id="{F1C6B1C8-53AD-4569-A52E-5FFFB27826A6}"/>
              </a:ext>
            </a:extLst>
          </p:cNvPr>
          <p:cNvPicPr/>
          <p:nvPr/>
        </p:nvPicPr>
        <p:blipFill>
          <a:blip r:embed="rId2">
            <a:extLst>
              <a:ext uri="{28A0092B-C50C-407E-A947-70E740481C1C}">
                <a14:useLocalDpi xmlns:a14="http://schemas.microsoft.com/office/drawing/2010/main" val="0"/>
              </a:ext>
            </a:extLst>
          </a:blip>
          <a:stretch>
            <a:fillRect/>
          </a:stretch>
        </p:blipFill>
        <p:spPr>
          <a:xfrm>
            <a:off x="1" y="1"/>
            <a:ext cx="6858000" cy="666751"/>
          </a:xfrm>
          <a:prstGeom prst="rect">
            <a:avLst/>
          </a:prstGeom>
        </p:spPr>
      </p:pic>
    </p:spTree>
    <p:extLst>
      <p:ext uri="{BB962C8B-B14F-4D97-AF65-F5344CB8AC3E}">
        <p14:creationId xmlns:p14="http://schemas.microsoft.com/office/powerpoint/2010/main" val="38766976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0D62A04-30C3-4D14-A460-BFB41A50926C}" type="datetimeFigureOut">
              <a:rPr lang="es-ES" smtClean="0"/>
              <a:t>21/05/2021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382175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62A04-30C3-4D14-A460-BFB41A50926C}" type="datetimeFigureOut">
              <a:rPr lang="es-ES" smtClean="0"/>
              <a:t>21/05/2021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2EC7E0-27CD-4A94-A3BB-6C86D1B5DBB9}" type="slidenum">
              <a:rPr lang="es-ES" smtClean="0"/>
              <a:t>‹Nº›</a:t>
            </a:fld>
            <a:endParaRPr lang="es-ES"/>
          </a:p>
        </p:txBody>
      </p:sp>
      <p:pic>
        <p:nvPicPr>
          <p:cNvPr id="7" name="Imagen 6">
            <a:extLst>
              <a:ext uri="{FF2B5EF4-FFF2-40B4-BE49-F238E27FC236}">
                <a16:creationId xmlns:a16="http://schemas.microsoft.com/office/drawing/2014/main" id="{B0E6CB75-FEC3-4819-8BEB-57D8C5865BE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48640" y="10929161"/>
            <a:ext cx="5760720" cy="1227455"/>
          </a:xfrm>
          <a:prstGeom prst="rect">
            <a:avLst/>
          </a:prstGeom>
        </p:spPr>
      </p:pic>
    </p:spTree>
    <p:extLst>
      <p:ext uri="{BB962C8B-B14F-4D97-AF65-F5344CB8AC3E}">
        <p14:creationId xmlns:p14="http://schemas.microsoft.com/office/powerpoint/2010/main" val="139790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62A04-30C3-4D14-A460-BFB41A50926C}" type="datetimeFigureOut">
              <a:rPr lang="es-ES" smtClean="0"/>
              <a:t>21/05/2021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19124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0D62A04-30C3-4D14-A460-BFB41A50926C}" type="datetimeFigureOut">
              <a:rPr lang="es-ES" smtClean="0"/>
              <a:t>21/05/2021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13245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62A04-30C3-4D14-A460-BFB41A50926C}" type="datetimeFigureOut">
              <a:rPr lang="es-ES" smtClean="0"/>
              <a:t>21/05/2021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261532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62A04-30C3-4D14-A460-BFB41A50926C}" type="datetimeFigureOut">
              <a:rPr lang="es-ES" smtClean="0"/>
              <a:t>21/05/2021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147728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62A04-30C3-4D14-A460-BFB41A50926C}" type="datetimeFigureOut">
              <a:rPr lang="es-ES" smtClean="0"/>
              <a:t>21/05/2021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330267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D62A04-30C3-4D14-A460-BFB41A50926C}" type="datetimeFigureOut">
              <a:rPr lang="es-ES" smtClean="0"/>
              <a:t>21/05/2021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170475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D62A04-30C3-4D14-A460-BFB41A50926C}" type="datetimeFigureOut">
              <a:rPr lang="es-ES" smtClean="0"/>
              <a:t>21/05/2021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88234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62A04-30C3-4D14-A460-BFB41A50926C}" type="datetimeFigureOut">
              <a:rPr lang="es-ES" smtClean="0"/>
              <a:t>21/05/2021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2EC7E0-27CD-4A94-A3BB-6C86D1B5DBB9}" type="slidenum">
              <a:rPr lang="es-ES" smtClean="0"/>
              <a:t>‹Nº›</a:t>
            </a:fld>
            <a:endParaRPr lang="es-ES"/>
          </a:p>
        </p:txBody>
      </p:sp>
    </p:spTree>
    <p:extLst>
      <p:ext uri="{BB962C8B-B14F-4D97-AF65-F5344CB8AC3E}">
        <p14:creationId xmlns:p14="http://schemas.microsoft.com/office/powerpoint/2010/main" val="180700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50D62A04-30C3-4D14-A460-BFB41A50926C}" type="datetimeFigureOut">
              <a:rPr lang="es-ES" smtClean="0"/>
              <a:t>21/05/2021</a:t>
            </a:fld>
            <a:endParaRPr lang="es-E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02EC7E0-27CD-4A94-A3BB-6C86D1B5DBB9}" type="slidenum">
              <a:rPr lang="es-ES" smtClean="0"/>
              <a:t>‹Nº›</a:t>
            </a:fld>
            <a:endParaRPr lang="es-ES"/>
          </a:p>
        </p:txBody>
      </p:sp>
    </p:spTree>
    <p:extLst>
      <p:ext uri="{BB962C8B-B14F-4D97-AF65-F5344CB8AC3E}">
        <p14:creationId xmlns:p14="http://schemas.microsoft.com/office/powerpoint/2010/main" val="2692416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rraval.com/en/open-circuit-cooling-towers/pu-rm-oc-series/"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ingal.cl/" TargetMode="External"/><Relationship Id="rId4" Type="http://schemas.openxmlformats.org/officeDocument/2006/relationships/hyperlink" Target="#_ftnref1"/></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torraval.com/en/?p=12030&amp;preview=true" TargetMode="External"/><Relationship Id="rId4" Type="http://schemas.openxmlformats.org/officeDocument/2006/relationships/hyperlink" Target="https://www.torraval.com/en/open-circuit-cooling-towers/pu-rm-oc-ser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ingal.cl/"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35639F-5799-409A-94E8-505EEF30A2C5}"/>
              </a:ext>
            </a:extLst>
          </p:cNvPr>
          <p:cNvPicPr/>
          <p:nvPr/>
        </p:nvPicPr>
        <p:blipFill>
          <a:blip r:embed="rId2">
            <a:extLst>
              <a:ext uri="{28A0092B-C50C-407E-A947-70E740481C1C}">
                <a14:useLocalDpi xmlns:a14="http://schemas.microsoft.com/office/drawing/2010/main" val="0"/>
              </a:ext>
            </a:extLst>
          </a:blip>
          <a:stretch>
            <a:fillRect/>
          </a:stretch>
        </p:blipFill>
        <p:spPr>
          <a:xfrm>
            <a:off x="1" y="0"/>
            <a:ext cx="6858000" cy="666750"/>
          </a:xfrm>
          <a:prstGeom prst="rect">
            <a:avLst/>
          </a:prstGeom>
        </p:spPr>
      </p:pic>
      <p:sp>
        <p:nvSpPr>
          <p:cNvPr id="8" name="CuadroTexto 7">
            <a:extLst>
              <a:ext uri="{FF2B5EF4-FFF2-40B4-BE49-F238E27FC236}">
                <a16:creationId xmlns:a16="http://schemas.microsoft.com/office/drawing/2014/main" id="{B70322E1-4BC5-4F65-8739-C5159D6C70A5}"/>
              </a:ext>
            </a:extLst>
          </p:cNvPr>
          <p:cNvSpPr txBox="1"/>
          <p:nvPr/>
        </p:nvSpPr>
        <p:spPr>
          <a:xfrm>
            <a:off x="544472" y="1280504"/>
            <a:ext cx="5769054" cy="3123932"/>
          </a:xfrm>
          <a:prstGeom prst="rect">
            <a:avLst/>
          </a:prstGeom>
          <a:noFill/>
        </p:spPr>
        <p:txBody>
          <a:bodyPr wrap="square">
            <a:spAutoFit/>
          </a:bodyPr>
          <a:lstStyle/>
          <a:p>
            <a:pPr algn="just">
              <a:lnSpc>
                <a:spcPts val="1500"/>
              </a:lnSpc>
              <a:spcAft>
                <a:spcPts val="600"/>
              </a:spcAft>
            </a:pPr>
            <a:r>
              <a:rPr lang="en-US" sz="1200" dirty="0">
                <a:solidFill>
                  <a:srgbClr val="595959"/>
                </a:solidFill>
                <a:latin typeface="Arial" panose="020B0604020202020204" pitchFamily="34" charset="0"/>
                <a:cs typeface="Arial" panose="020B0604020202020204" pitchFamily="34" charset="0"/>
              </a:rPr>
              <a:t>This plant produce backup power generation using LPG as fuel. It has 43MW and consists of 26 Caterpillar engines </a:t>
            </a:r>
            <a:r>
              <a:rPr lang="en-US" sz="1200" b="1" dirty="0">
                <a:solidFill>
                  <a:srgbClr val="595959"/>
                </a:solidFill>
                <a:latin typeface="Arial" panose="020B0604020202020204" pitchFamily="34" charset="0"/>
                <a:cs typeface="Arial" panose="020B0604020202020204" pitchFamily="34" charset="0"/>
              </a:rPr>
              <a:t>with two closed and pressurized cooling circuits</a:t>
            </a:r>
            <a:r>
              <a:rPr lang="en-US" sz="1200" dirty="0">
                <a:solidFill>
                  <a:srgbClr val="595959"/>
                </a:solidFill>
                <a:latin typeface="Arial" panose="020B0604020202020204" pitchFamily="34" charset="0"/>
                <a:cs typeface="Arial" panose="020B0604020202020204" pitchFamily="34" charset="0"/>
              </a:rPr>
              <a:t>. A high temperature one dedicated to the engine block and another low temperature one dedicated to the aftercooler.</a:t>
            </a:r>
          </a:p>
          <a:p>
            <a:pPr algn="just">
              <a:lnSpc>
                <a:spcPts val="1500"/>
              </a:lnSpc>
              <a:spcAft>
                <a:spcPts val="600"/>
              </a:spcAft>
            </a:pPr>
            <a:r>
              <a:rPr lang="en-US" sz="1200" dirty="0">
                <a:solidFill>
                  <a:srgbClr val="595959"/>
                </a:solidFill>
                <a:latin typeface="Arial" panose="020B0604020202020204" pitchFamily="34" charset="0"/>
                <a:cs typeface="Arial" panose="020B0604020202020204" pitchFamily="34" charset="0"/>
              </a:rPr>
              <a:t>Given the design  engines conditions  (ISO), higher than budgeted losses occurred when the ambient temperatures exceeded 29°C. This condition was limited by the </a:t>
            </a:r>
            <a:r>
              <a:rPr lang="en-US" sz="1200" b="1" dirty="0">
                <a:solidFill>
                  <a:srgbClr val="595959"/>
                </a:solidFill>
                <a:latin typeface="Arial" panose="020B0604020202020204" pitchFamily="34" charset="0"/>
                <a:cs typeface="Arial" panose="020B0604020202020204" pitchFamily="34" charset="0"/>
              </a:rPr>
              <a:t>low temperature cooling circuit </a:t>
            </a:r>
            <a:r>
              <a:rPr lang="en-US" sz="1200" dirty="0">
                <a:solidFill>
                  <a:srgbClr val="595959"/>
                </a:solidFill>
                <a:latin typeface="Arial" panose="020B0604020202020204" pitchFamily="34" charset="0"/>
                <a:cs typeface="Arial" panose="020B0604020202020204" pitchFamily="34" charset="0"/>
              </a:rPr>
              <a:t>where getting maximum engine efficiency, the water had to enter the aftercooler at 32°C. This was not met when ambient temperatures were high. The area easily reaches 34 C, in shade, in summer. The 26 LPG engines were cooled by air coolers. When the ambient temperature exceeded 29-30ºC, with this type of DRY refrigeration, cooling temperatures of 32-34ºC could not be reached. This caused a reduction of engine efficiency and power generation capacity.</a:t>
            </a:r>
            <a:endParaRPr lang="es-ES" sz="1200" dirty="0">
              <a:solidFill>
                <a:srgbClr val="595959"/>
              </a:solidFill>
              <a:latin typeface="Arial" panose="020B0604020202020204" pitchFamily="34" charset="0"/>
              <a:cs typeface="Arial" panose="020B0604020202020204" pitchFamily="34" charset="0"/>
            </a:endParaRPr>
          </a:p>
          <a:p>
            <a:pPr algn="just">
              <a:lnSpc>
                <a:spcPts val="1500"/>
              </a:lnSpc>
            </a:pPr>
            <a:endParaRPr lang="es-ES" sz="1200" dirty="0">
              <a:solidFill>
                <a:srgbClr val="595959"/>
              </a:solidFill>
              <a:effectLst/>
              <a:latin typeface="Arial" panose="020B0604020202020204" pitchFamily="34" charset="0"/>
              <a:ea typeface="Calibri" panose="020F0502020204030204" pitchFamily="34" charset="0"/>
              <a:cs typeface="Arial" panose="020B0604020202020204" pitchFamily="34" charset="0"/>
            </a:endParaRPr>
          </a:p>
          <a:p>
            <a:pPr algn="just"/>
            <a:r>
              <a:rPr lang="es-ES" sz="1200" dirty="0">
                <a:solidFill>
                  <a:srgbClr val="595959"/>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Calibri" panose="020F0502020204030204" pitchFamily="34" charset="0"/>
              <a:ea typeface="Calibri" panose="020F0502020204030204" pitchFamily="34" charset="0"/>
            </a:endParaRPr>
          </a:p>
        </p:txBody>
      </p:sp>
      <p:sp>
        <p:nvSpPr>
          <p:cNvPr id="17" name="CuadroTexto 16">
            <a:extLst>
              <a:ext uri="{FF2B5EF4-FFF2-40B4-BE49-F238E27FC236}">
                <a16:creationId xmlns:a16="http://schemas.microsoft.com/office/drawing/2014/main" id="{58C7A196-BCBF-49EA-B8E6-0F5446F362C9}"/>
              </a:ext>
            </a:extLst>
          </p:cNvPr>
          <p:cNvSpPr txBox="1"/>
          <p:nvPr/>
        </p:nvSpPr>
        <p:spPr>
          <a:xfrm>
            <a:off x="356424" y="7587956"/>
            <a:ext cx="1735004" cy="306109"/>
          </a:xfrm>
          <a:prstGeom prst="rect">
            <a:avLst/>
          </a:prstGeom>
          <a:noFill/>
        </p:spPr>
        <p:txBody>
          <a:bodyPr wrap="square">
            <a:spAutoFit/>
          </a:bodyPr>
          <a:lstStyle/>
          <a:p>
            <a:pPr indent="-540385">
              <a:lnSpc>
                <a:spcPct val="107000"/>
              </a:lnSpc>
              <a:spcBef>
                <a:spcPts val="1200"/>
              </a:spcBef>
              <a:spcAft>
                <a:spcPts val="600"/>
              </a:spcAft>
            </a:pPr>
            <a:r>
              <a:rPr lang="es-ES" sz="1400" b="1" kern="0" dirty="0">
                <a:solidFill>
                  <a:srgbClr val="00567D"/>
                </a:solidFill>
                <a:latin typeface="Arial" panose="020B0604020202020204" pitchFamily="34" charset="0"/>
                <a:ea typeface="Times New Roman" panose="02020603050405020304" pitchFamily="18" charset="0"/>
                <a:cs typeface="Times New Roman" panose="02020603050405020304" pitchFamily="18" charset="0"/>
              </a:rPr>
              <a:t>LA</a:t>
            </a:r>
            <a:r>
              <a:rPr lang="es-ES" sz="1300" b="1" kern="0" dirty="0">
                <a:solidFill>
                  <a:srgbClr val="00567D"/>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400" b="1" kern="0" dirty="0">
                <a:solidFill>
                  <a:srgbClr val="00567D"/>
                </a:solidFill>
                <a:latin typeface="Arial" panose="020B0604020202020204" pitchFamily="34" charset="0"/>
                <a:cs typeface="Times New Roman" panose="02020603050405020304" pitchFamily="18" charset="0"/>
              </a:rPr>
              <a:t>SOLUCION</a:t>
            </a:r>
          </a:p>
        </p:txBody>
      </p:sp>
      <p:sp>
        <p:nvSpPr>
          <p:cNvPr id="19" name="CuadroTexto 18">
            <a:extLst>
              <a:ext uri="{FF2B5EF4-FFF2-40B4-BE49-F238E27FC236}">
                <a16:creationId xmlns:a16="http://schemas.microsoft.com/office/drawing/2014/main" id="{24449255-AD6A-4129-9D3F-5452224928C4}"/>
              </a:ext>
            </a:extLst>
          </p:cNvPr>
          <p:cNvSpPr txBox="1"/>
          <p:nvPr/>
        </p:nvSpPr>
        <p:spPr>
          <a:xfrm>
            <a:off x="544472" y="912612"/>
            <a:ext cx="1868874" cy="306109"/>
          </a:xfrm>
          <a:prstGeom prst="rect">
            <a:avLst/>
          </a:prstGeom>
          <a:noFill/>
        </p:spPr>
        <p:txBody>
          <a:bodyPr wrap="square">
            <a:spAutoFit/>
          </a:bodyPr>
          <a:lstStyle/>
          <a:p>
            <a:pPr indent="-540385">
              <a:lnSpc>
                <a:spcPct val="107000"/>
              </a:lnSpc>
              <a:spcBef>
                <a:spcPts val="1200"/>
              </a:spcBef>
              <a:spcAft>
                <a:spcPts val="600"/>
              </a:spcAft>
            </a:pPr>
            <a:r>
              <a:rPr lang="es-ES" sz="1400" b="1" kern="0" dirty="0">
                <a:solidFill>
                  <a:srgbClr val="00567D"/>
                </a:solidFill>
                <a:effectLst/>
                <a:latin typeface="Arial" panose="020B0604020202020204" pitchFamily="34" charset="0"/>
                <a:ea typeface="Times New Roman" panose="02020603050405020304" pitchFamily="18" charset="0"/>
                <a:cs typeface="Times New Roman" panose="02020603050405020304" pitchFamily="18" charset="0"/>
              </a:rPr>
              <a:t>THE CHALLENGE</a:t>
            </a:r>
          </a:p>
        </p:txBody>
      </p:sp>
      <p:sp>
        <p:nvSpPr>
          <p:cNvPr id="2" name="Rectángulo 1">
            <a:hlinkClick r:id="rId3"/>
          </p:cNvPr>
          <p:cNvSpPr/>
          <p:nvPr/>
        </p:nvSpPr>
        <p:spPr>
          <a:xfrm>
            <a:off x="549861" y="4769697"/>
            <a:ext cx="306963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angle 10">
            <a:extLst>
              <a:ext uri="{FF2B5EF4-FFF2-40B4-BE49-F238E27FC236}">
                <a16:creationId xmlns:a16="http://schemas.microsoft.com/office/drawing/2014/main" id="{75B2C175-E129-47C6-BE63-81E9CD676CE7}"/>
              </a:ext>
            </a:extLst>
          </p:cNvPr>
          <p:cNvSpPr>
            <a:spLocks noChangeArrowheads="1"/>
          </p:cNvSpPr>
          <p:nvPr/>
        </p:nvSpPr>
        <p:spPr bwMode="auto">
          <a:xfrm>
            <a:off x="0" y="12392025"/>
            <a:ext cx="2263775"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11">
            <a:extLst>
              <a:ext uri="{FF2B5EF4-FFF2-40B4-BE49-F238E27FC236}">
                <a16:creationId xmlns:a16="http://schemas.microsoft.com/office/drawing/2014/main" id="{129F3718-7E9C-417B-8AD2-85C15945CD36}"/>
              </a:ext>
            </a:extLst>
          </p:cNvPr>
          <p:cNvSpPr>
            <a:spLocks noChangeArrowheads="1"/>
          </p:cNvSpPr>
          <p:nvPr/>
        </p:nvSpPr>
        <p:spPr bwMode="auto">
          <a:xfrm>
            <a:off x="0" y="124079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30000">
                <a:ln>
                  <a:noFill/>
                </a:ln>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hlinkClick r:id="rId4"/>
              </a:rPr>
              <a:t>[</a:t>
            </a:r>
            <a:r>
              <a:rPr kumimoji="0" lang="es-ES" altLang="es-ES" sz="1000" b="0" i="0" u="none" strike="noStrike" cap="none" normalizeH="0" baseline="30000" bmk="">
                <a:ln>
                  <a:noFill/>
                </a:ln>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hlinkClick r:id="rId4"/>
              </a:rPr>
              <a:t>1]</a:t>
            </a:r>
            <a:r>
              <a:rPr kumimoji="0" lang="es-ES" altLang="es-ES" sz="1000" b="0" i="0" u="none" strike="noStrike" cap="none" normalizeH="0" baseline="0">
                <a:ln>
                  <a:noFill/>
                </a:ln>
                <a:solidFill>
                  <a:srgbClr val="595959"/>
                </a:solidFill>
                <a:effectLst/>
                <a:latin typeface="Arial" panose="020B0604020202020204" pitchFamily="34" charset="0"/>
                <a:ea typeface="Times New Roman" panose="02020603050405020304" pitchFamily="18" charset="0"/>
                <a:cs typeface="Arial" panose="020B0604020202020204" pitchFamily="34" charset="0"/>
              </a:rPr>
              <a:t> El dibujo representa una torre de refrigeración genérica. Los materiales y la configuración no coinciden necesariamente con el alcance de la oferta.</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3" name="CuadroTexto 12">
            <a:extLst>
              <a:ext uri="{FF2B5EF4-FFF2-40B4-BE49-F238E27FC236}">
                <a16:creationId xmlns:a16="http://schemas.microsoft.com/office/drawing/2014/main" id="{C50EA84A-F1A2-4BF0-90E3-7F76784F2EC9}"/>
              </a:ext>
            </a:extLst>
          </p:cNvPr>
          <p:cNvSpPr txBox="1"/>
          <p:nvPr/>
        </p:nvSpPr>
        <p:spPr>
          <a:xfrm>
            <a:off x="544473" y="9405782"/>
            <a:ext cx="5769053" cy="2308324"/>
          </a:xfrm>
          <a:prstGeom prst="rect">
            <a:avLst/>
          </a:prstGeom>
          <a:noFill/>
        </p:spPr>
        <p:txBody>
          <a:bodyPr wrap="square" rtlCol="0">
            <a:spAutoFit/>
          </a:bodyPr>
          <a:lstStyle/>
          <a:p>
            <a:pPr algn="just"/>
            <a:r>
              <a:rPr lang="en-US" sz="1200" dirty="0">
                <a:solidFill>
                  <a:srgbClr val="00567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Ingal Engineering</a:t>
            </a:r>
            <a:r>
              <a:rPr lang="en-US" sz="1200" dirty="0">
                <a:solidFill>
                  <a:srgbClr val="595959"/>
                </a:solidFill>
                <a:latin typeface="Arial" panose="020B0604020202020204" pitchFamily="34" charset="0"/>
                <a:cs typeface="Arial" panose="020B0604020202020204" pitchFamily="34" charset="0"/>
              </a:rPr>
              <a:t>, in charge of the project, decided to install an auxiliary cooling system annexed to the existing one. The system is designed based on evaporative cooling towers with heat exchangers incorporated into the existing cooling circuit. cool the 26 gas engines with a water flow rate of 29 m3/h water each, at 33ºC. The water that will cool the engines will undergo a thermal increase of approximately 4ºC.</a:t>
            </a:r>
          </a:p>
          <a:p>
            <a:pPr algn="just"/>
            <a:endParaRPr lang="en-US" sz="1200" dirty="0">
              <a:solidFill>
                <a:srgbClr val="595959"/>
              </a:solidFill>
              <a:latin typeface="Arial" panose="020B0604020202020204" pitchFamily="34" charset="0"/>
              <a:cs typeface="Arial" panose="020B0604020202020204" pitchFamily="34" charset="0"/>
            </a:endParaRPr>
          </a:p>
          <a:p>
            <a:pPr algn="just"/>
            <a:r>
              <a:rPr lang="en-US" sz="1200" dirty="0">
                <a:solidFill>
                  <a:srgbClr val="595959"/>
                </a:solidFill>
                <a:latin typeface="Arial" panose="020B0604020202020204" pitchFamily="34" charset="0"/>
                <a:cs typeface="Arial" panose="020B0604020202020204" pitchFamily="34" charset="0"/>
              </a:rPr>
              <a:t>When temperatures in the area are high, the cooling liquid is circulated through the air coolers, and if the desired temperature is not achieved, it is introduced into the plate heat exchangers, which in turn work against the cooling towers.</a:t>
            </a:r>
          </a:p>
          <a:p>
            <a:pPr algn="just"/>
            <a:r>
              <a:rPr lang="en-US" sz="1200" dirty="0">
                <a:solidFill>
                  <a:srgbClr val="595959"/>
                </a:solidFill>
                <a:latin typeface="Arial" panose="020B0604020202020204" pitchFamily="34" charset="0"/>
                <a:cs typeface="Arial" panose="020B0604020202020204" pitchFamily="34" charset="0"/>
              </a:rPr>
              <a:t>For this purpose, Torraval selects 2 evaporative cooling towers that will serve the 26 plate heat exchangers.</a:t>
            </a:r>
          </a:p>
        </p:txBody>
      </p:sp>
      <p:pic>
        <p:nvPicPr>
          <p:cNvPr id="5" name="Imagen 4">
            <a:extLst>
              <a:ext uri="{FF2B5EF4-FFF2-40B4-BE49-F238E27FC236}">
                <a16:creationId xmlns:a16="http://schemas.microsoft.com/office/drawing/2014/main" id="{2CA491F0-E386-40B1-BFA9-70F424C53FEF}"/>
              </a:ext>
            </a:extLst>
          </p:cNvPr>
          <p:cNvPicPr>
            <a:picLocks noChangeAspect="1"/>
          </p:cNvPicPr>
          <p:nvPr/>
        </p:nvPicPr>
        <p:blipFill rotWithShape="1">
          <a:blip r:embed="rId6">
            <a:extLst>
              <a:ext uri="{28A0092B-C50C-407E-A947-70E740481C1C}">
                <a14:useLocalDpi xmlns:a14="http://schemas.microsoft.com/office/drawing/2010/main" val="0"/>
              </a:ext>
            </a:extLst>
          </a:blip>
          <a:srcRect t="26820" b="18981"/>
          <a:stretch/>
        </p:blipFill>
        <p:spPr>
          <a:xfrm>
            <a:off x="-1" y="4162687"/>
            <a:ext cx="6858000" cy="4968297"/>
          </a:xfrm>
          <a:prstGeom prst="rect">
            <a:avLst/>
          </a:prstGeom>
        </p:spPr>
      </p:pic>
    </p:spTree>
    <p:extLst>
      <p:ext uri="{BB962C8B-B14F-4D97-AF65-F5344CB8AC3E}">
        <p14:creationId xmlns:p14="http://schemas.microsoft.com/office/powerpoint/2010/main" val="159130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302D236-A306-49B8-AE1F-8B1469F623D5}"/>
              </a:ext>
            </a:extLst>
          </p:cNvPr>
          <p:cNvPicPr/>
          <p:nvPr/>
        </p:nvPicPr>
        <p:blipFill rotWithShape="1">
          <a:blip r:embed="rId2" cstate="print"/>
          <a:srcRect l="47994" t="43895" r="8869" b="4575"/>
          <a:stretch/>
        </p:blipFill>
        <p:spPr bwMode="auto">
          <a:xfrm>
            <a:off x="0" y="7769319"/>
            <a:ext cx="3521122" cy="2525840"/>
          </a:xfrm>
          <a:prstGeom prst="rect">
            <a:avLst/>
          </a:prstGeom>
          <a:noFill/>
          <a:ln w="9525">
            <a:noFill/>
            <a:miter lim="800000"/>
            <a:headEnd/>
            <a:tailEnd/>
          </a:ln>
        </p:spPr>
      </p:pic>
      <p:pic>
        <p:nvPicPr>
          <p:cNvPr id="4" name="Imagen 3">
            <a:extLst>
              <a:ext uri="{FF2B5EF4-FFF2-40B4-BE49-F238E27FC236}">
                <a16:creationId xmlns:a16="http://schemas.microsoft.com/office/drawing/2014/main" id="{B935639F-5799-409A-94E8-505EEF30A2C5}"/>
              </a:ext>
            </a:extLst>
          </p:cNvPr>
          <p:cNvPicPr/>
          <p:nvPr/>
        </p:nvPicPr>
        <p:blipFill>
          <a:blip r:embed="rId3">
            <a:extLst>
              <a:ext uri="{28A0092B-C50C-407E-A947-70E740481C1C}">
                <a14:useLocalDpi xmlns:a14="http://schemas.microsoft.com/office/drawing/2010/main" val="0"/>
              </a:ext>
            </a:extLst>
          </a:blip>
          <a:stretch>
            <a:fillRect/>
          </a:stretch>
        </p:blipFill>
        <p:spPr>
          <a:xfrm>
            <a:off x="1" y="0"/>
            <a:ext cx="6858000" cy="666750"/>
          </a:xfrm>
          <a:prstGeom prst="rect">
            <a:avLst/>
          </a:prstGeom>
        </p:spPr>
      </p:pic>
      <p:sp>
        <p:nvSpPr>
          <p:cNvPr id="21" name="CuadroTexto 20">
            <a:extLst>
              <a:ext uri="{FF2B5EF4-FFF2-40B4-BE49-F238E27FC236}">
                <a16:creationId xmlns:a16="http://schemas.microsoft.com/office/drawing/2014/main" id="{F14DF238-35C5-40DF-84BF-2F67D14BFB73}"/>
              </a:ext>
            </a:extLst>
          </p:cNvPr>
          <p:cNvSpPr txBox="1"/>
          <p:nvPr/>
        </p:nvSpPr>
        <p:spPr>
          <a:xfrm>
            <a:off x="507580" y="829715"/>
            <a:ext cx="1756195" cy="306109"/>
          </a:xfrm>
          <a:prstGeom prst="rect">
            <a:avLst/>
          </a:prstGeom>
          <a:noFill/>
        </p:spPr>
        <p:txBody>
          <a:bodyPr wrap="square">
            <a:spAutoFit/>
          </a:bodyPr>
          <a:lstStyle/>
          <a:p>
            <a:pPr indent="-540385">
              <a:lnSpc>
                <a:spcPct val="107000"/>
              </a:lnSpc>
              <a:spcBef>
                <a:spcPts val="1200"/>
              </a:spcBef>
              <a:spcAft>
                <a:spcPts val="600"/>
              </a:spcAft>
            </a:pPr>
            <a:r>
              <a:rPr lang="es-ES" sz="1400" b="1" kern="0" dirty="0">
                <a:solidFill>
                  <a:srgbClr val="00567D"/>
                </a:solidFill>
                <a:latin typeface="Arial" panose="020B0604020202020204" pitchFamily="34" charset="0"/>
                <a:cs typeface="Times New Roman" panose="02020603050405020304" pitchFamily="18" charset="0"/>
              </a:rPr>
              <a:t>RESULT</a:t>
            </a:r>
          </a:p>
        </p:txBody>
      </p:sp>
      <p:sp>
        <p:nvSpPr>
          <p:cNvPr id="2" name="Rectángulo 1">
            <a:hlinkClick r:id="rId4"/>
          </p:cNvPr>
          <p:cNvSpPr/>
          <p:nvPr/>
        </p:nvSpPr>
        <p:spPr>
          <a:xfrm>
            <a:off x="549861" y="4769697"/>
            <a:ext cx="306963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angle 5">
            <a:extLst>
              <a:ext uri="{FF2B5EF4-FFF2-40B4-BE49-F238E27FC236}">
                <a16:creationId xmlns:a16="http://schemas.microsoft.com/office/drawing/2014/main" id="{72E56193-CF5B-4887-BA49-CA6AB9E4E255}"/>
              </a:ext>
            </a:extLst>
          </p:cNvPr>
          <p:cNvSpPr>
            <a:spLocks noChangeArrowheads="1"/>
          </p:cNvSpPr>
          <p:nvPr/>
        </p:nvSpPr>
        <p:spPr bwMode="auto">
          <a:xfrm>
            <a:off x="0" y="1256604"/>
            <a:ext cx="6369466" cy="240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580" tIns="45720" rIns="91440" bIns="152352" numCol="1" anchor="ctr" anchorCtr="0" compatLnSpc="1">
            <a:prstTxWarp prst="textNoShape">
              <a:avLst/>
            </a:prstTxWarp>
            <a:spAutoFit/>
          </a:bodyPr>
          <a:lstStyle/>
          <a:p>
            <a:pPr marL="0" marR="0" lvl="0" indent="0" algn="just" defTabSz="914400" rtl="0" eaLnBrk="0" fontAlgn="base" latinLnBrk="0" hangingPunct="0">
              <a:lnSpc>
                <a:spcPts val="1500"/>
              </a:lnSpc>
              <a:spcBef>
                <a:spcPct val="0"/>
              </a:spcBef>
              <a:spcAft>
                <a:spcPts val="600"/>
              </a:spcAft>
              <a:buClrTx/>
              <a:buSzTx/>
              <a:tabLst/>
            </a:pPr>
            <a:r>
              <a:rPr lang="es-ES" altLang="es-ES" sz="1400" b="1" kern="0" dirty="0" err="1">
                <a:solidFill>
                  <a:srgbClr val="00567D"/>
                </a:solidFill>
                <a:latin typeface="Arial" panose="020B0604020202020204" pitchFamily="34" charset="0"/>
                <a:cs typeface="Times New Roman" panose="02020603050405020304" pitchFamily="18" charset="0"/>
              </a:rPr>
              <a:t>Cooling</a:t>
            </a:r>
            <a:r>
              <a:rPr lang="es-ES" altLang="es-ES" sz="1400" b="1" kern="0" dirty="0">
                <a:solidFill>
                  <a:srgbClr val="00567D"/>
                </a:solidFill>
                <a:latin typeface="Arial" panose="020B0604020202020204" pitchFamily="34" charset="0"/>
                <a:cs typeface="Times New Roman" panose="02020603050405020304" pitchFamily="18" charset="0"/>
              </a:rPr>
              <a:t> </a:t>
            </a:r>
            <a:r>
              <a:rPr lang="es-ES" altLang="es-ES" sz="1400" b="1" kern="0" dirty="0" err="1">
                <a:solidFill>
                  <a:srgbClr val="00567D"/>
                </a:solidFill>
                <a:latin typeface="Arial" panose="020B0604020202020204" pitchFamily="34" charset="0"/>
                <a:cs typeface="Times New Roman" panose="02020603050405020304" pitchFamily="18" charset="0"/>
              </a:rPr>
              <a:t>towers</a:t>
            </a:r>
            <a:endParaRPr lang="es-ES" altLang="es-ES" sz="1400" b="1" kern="0" dirty="0">
              <a:solidFill>
                <a:srgbClr val="00567D"/>
              </a:solidFill>
              <a:latin typeface="Arial" panose="020B0604020202020204" pitchFamily="34" charset="0"/>
              <a:cs typeface="Times New Roman" panose="02020603050405020304" pitchFamily="18" charset="0"/>
            </a:endParaRPr>
          </a:p>
          <a:p>
            <a:pPr algn="just"/>
            <a:r>
              <a:rPr lang="en-US" sz="1200" dirty="0">
                <a:solidFill>
                  <a:srgbClr val="00567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Two open circuit cooling towers with induced draft PME </a:t>
            </a:r>
            <a:r>
              <a:rPr lang="en-US" sz="1200" dirty="0">
                <a:solidFill>
                  <a:srgbClr val="595959"/>
                </a:solidFill>
                <a:latin typeface="Arial" panose="020B0604020202020204" pitchFamily="34" charset="0"/>
                <a:cs typeface="Arial" panose="020B0604020202020204" pitchFamily="34" charset="0"/>
              </a:rPr>
              <a:t>series are selected. These cooling units are made of 3-5 mm thick steel structure, which is hot dip galvanized. It has 22 mm thick fiberglass sandwich panels. This type of panel is manufactured with a double laminated layer with expanded support material inside.</a:t>
            </a:r>
          </a:p>
          <a:p>
            <a:pPr algn="just"/>
            <a:endParaRPr lang="en-US" sz="1200" dirty="0">
              <a:solidFill>
                <a:srgbClr val="595959"/>
              </a:solidFill>
              <a:latin typeface="Arial" panose="020B0604020202020204" pitchFamily="34" charset="0"/>
              <a:cs typeface="Arial" panose="020B0604020202020204" pitchFamily="34" charset="0"/>
            </a:endParaRPr>
          </a:p>
          <a:p>
            <a:pPr algn="just"/>
            <a:r>
              <a:rPr lang="en-US" sz="1200" dirty="0">
                <a:solidFill>
                  <a:srgbClr val="595959"/>
                </a:solidFill>
                <a:latin typeface="Arial" panose="020B0604020202020204" pitchFamily="34" charset="0"/>
                <a:cs typeface="Arial" panose="020B0604020202020204" pitchFamily="34" charset="0"/>
              </a:rPr>
              <a:t>This construction provides high mechanical strength and good </a:t>
            </a:r>
            <a:r>
              <a:rPr lang="en-US" sz="1200" b="1" dirty="0">
                <a:solidFill>
                  <a:srgbClr val="595959"/>
                </a:solidFill>
                <a:latin typeface="Arial" panose="020B0604020202020204" pitchFamily="34" charset="0"/>
                <a:cs typeface="Arial" panose="020B0604020202020204" pitchFamily="34" charset="0"/>
              </a:rPr>
              <a:t>absorption of falling water noise</a:t>
            </a:r>
            <a:r>
              <a:rPr lang="en-US" sz="1200" dirty="0">
                <a:solidFill>
                  <a:srgbClr val="595959"/>
                </a:solidFill>
                <a:latin typeface="Arial" panose="020B0604020202020204" pitchFamily="34" charset="0"/>
                <a:cs typeface="Arial" panose="020B0604020202020204" pitchFamily="34" charset="0"/>
              </a:rPr>
              <a:t>. In addition, </a:t>
            </a:r>
            <a:r>
              <a:rPr lang="en-US" sz="1200" b="1" dirty="0">
                <a:solidFill>
                  <a:srgbClr val="595959"/>
                </a:solidFill>
                <a:latin typeface="Arial" panose="020B0604020202020204" pitchFamily="34" charset="0"/>
                <a:cs typeface="Arial" panose="020B0604020202020204" pitchFamily="34" charset="0"/>
              </a:rPr>
              <a:t>the fiberglass surface is protected by a ultraviolet radiation </a:t>
            </a:r>
            <a:r>
              <a:rPr lang="en-US" sz="1200" dirty="0">
                <a:solidFill>
                  <a:srgbClr val="595959"/>
                </a:solidFill>
                <a:latin typeface="Arial" panose="020B0604020202020204" pitchFamily="34" charset="0"/>
                <a:cs typeface="Arial" panose="020B0604020202020204" pitchFamily="34" charset="0"/>
              </a:rPr>
              <a:t>, hot and cold water, abrasion due to weathering and chemicals resistant gel coating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7C932DA5-F23A-4D8C-8A87-C21B5FA592B2}"/>
              </a:ext>
            </a:extLst>
          </p:cNvPr>
          <p:cNvSpPr>
            <a:spLocks noChangeArrowheads="1"/>
          </p:cNvSpPr>
          <p:nvPr/>
        </p:nvSpPr>
        <p:spPr bwMode="auto">
          <a:xfrm>
            <a:off x="-282565" y="2948641"/>
            <a:ext cx="6652031" cy="242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957" tIns="457056" rIns="91440" bIns="152352" numCol="1" anchor="ctr" anchorCtr="0" compatLnSpc="1">
            <a:prstTxWarp prst="textNoShape">
              <a:avLst/>
            </a:prstTxWarp>
            <a:spAutoFit/>
          </a:bodyPr>
          <a:lstStyle/>
          <a:p>
            <a:r>
              <a:rPr lang="en-US" sz="1200" b="1" dirty="0">
                <a:solidFill>
                  <a:srgbClr val="00567D"/>
                </a:solidFill>
                <a:latin typeface="Arial" panose="020B0604020202020204" pitchFamily="34" charset="0"/>
                <a:cs typeface="Arial" panose="020B0604020202020204" pitchFamily="34" charset="0"/>
              </a:rPr>
              <a:t>Mechanical equipment</a:t>
            </a:r>
          </a:p>
          <a:p>
            <a:endParaRPr lang="en-US" sz="1200" b="1" dirty="0">
              <a:solidFill>
                <a:srgbClr val="00567D"/>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95959"/>
                </a:solidFill>
                <a:latin typeface="Arial" panose="020B0604020202020204" pitchFamily="34" charset="0"/>
                <a:cs typeface="Arial" panose="020B0604020202020204" pitchFamily="34" charset="0"/>
              </a:rPr>
              <a:t>Fully enclosed, self-ventilated motors.</a:t>
            </a:r>
          </a:p>
          <a:p>
            <a:pPr marL="171450" indent="-171450" algn="just">
              <a:buFont typeface="Arial" panose="020B0604020202020204" pitchFamily="34" charset="0"/>
              <a:buChar char="•"/>
            </a:pPr>
            <a:r>
              <a:rPr lang="en-US" sz="1200" dirty="0">
                <a:solidFill>
                  <a:srgbClr val="595959"/>
                </a:solidFill>
                <a:latin typeface="Arial" panose="020B0604020202020204" pitchFamily="34" charset="0"/>
                <a:cs typeface="Arial" panose="020B0604020202020204" pitchFamily="34" charset="0"/>
              </a:rPr>
              <a:t>Aerodynamically shaped multi-bladed axial fans provide high performance </a:t>
            </a:r>
            <a:r>
              <a:rPr lang="en-US" sz="1200" b="1" dirty="0">
                <a:solidFill>
                  <a:srgbClr val="595959"/>
                </a:solidFill>
                <a:latin typeface="Arial" panose="020B0604020202020204" pitchFamily="34" charset="0"/>
                <a:cs typeface="Arial" panose="020B0604020202020204" pitchFamily="34" charset="0"/>
              </a:rPr>
              <a:t>with low power consumption</a:t>
            </a:r>
            <a:r>
              <a:rPr lang="en-US" sz="1200" dirty="0">
                <a:solidFill>
                  <a:srgbClr val="595959"/>
                </a:solidFill>
                <a:latin typeface="Arial" panose="020B0604020202020204" pitchFamily="34" charset="0"/>
                <a:cs typeface="Arial" panose="020B0604020202020204" pitchFamily="34" charset="0"/>
              </a:rPr>
              <a:t>. Specially designed for cooling towers. The fan blades are aerodynamically shaped, made of </a:t>
            </a:r>
            <a:r>
              <a:rPr lang="en-US" sz="1200" b="1" dirty="0">
                <a:solidFill>
                  <a:srgbClr val="595959"/>
                </a:solidFill>
                <a:latin typeface="Arial" panose="020B0604020202020204" pitchFamily="34" charset="0"/>
                <a:cs typeface="Arial" panose="020B0604020202020204" pitchFamily="34" charset="0"/>
              </a:rPr>
              <a:t>glass fiber reinforced polypropylene (GRP).</a:t>
            </a:r>
          </a:p>
          <a:p>
            <a:pPr marL="0" marR="0" lvl="1" algn="just" defTabSz="914400" rtl="0" eaLnBrk="0" fontAlgn="base" latinLnBrk="0" hangingPunct="0">
              <a:lnSpc>
                <a:spcPts val="1500"/>
              </a:lnSpc>
              <a:spcBef>
                <a:spcPts val="400"/>
              </a:spcBef>
              <a:spcAft>
                <a:spcPct val="0"/>
              </a:spcAft>
              <a:buClr>
                <a:srgbClr val="000000"/>
              </a:buClr>
              <a:buSzPct val="100000"/>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372CE131-FC90-421E-995A-57E5FA58A06F}"/>
              </a:ext>
            </a:extLst>
          </p:cNvPr>
          <p:cNvSpPr>
            <a:spLocks noChangeArrowheads="1"/>
          </p:cNvSpPr>
          <p:nvPr/>
        </p:nvSpPr>
        <p:spPr bwMode="auto">
          <a:xfrm>
            <a:off x="2915508" y="4603056"/>
            <a:ext cx="3581901" cy="25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957" tIns="457056" rIns="91440" bIns="152352" numCol="1" anchor="ctr" anchorCtr="0" compatLnSpc="1">
            <a:prstTxWarp prst="textNoShape">
              <a:avLst/>
            </a:prstTxWarp>
            <a:spAutoFit/>
          </a:bodyPr>
          <a:lstStyle/>
          <a:p>
            <a:pPr defTabSz="914400" eaLnBrk="0" fontAlgn="base" hangingPunct="0">
              <a:spcBef>
                <a:spcPct val="0"/>
              </a:spcBef>
              <a:spcAft>
                <a:spcPts val="600"/>
              </a:spcAft>
            </a:pPr>
            <a:r>
              <a:rPr lang="en-GB" altLang="es-ES" sz="1200" b="1" dirty="0">
                <a:solidFill>
                  <a:srgbClr val="00567D"/>
                </a:solidFill>
                <a:latin typeface="Arial" panose="020B0604020202020204" pitchFamily="34" charset="0"/>
                <a:cs typeface="Arial" panose="020B0604020202020204" pitchFamily="34" charset="0"/>
              </a:rPr>
              <a:t>Drop eliminator</a:t>
            </a:r>
          </a:p>
          <a:p>
            <a:pPr marL="0" marR="0" lvl="1" algn="just" defTabSz="914400" rtl="0" eaLnBrk="0" fontAlgn="base" latinLnBrk="0" hangingPunct="0">
              <a:lnSpc>
                <a:spcPts val="1500"/>
              </a:lnSpc>
              <a:spcBef>
                <a:spcPct val="0"/>
              </a:spcBef>
              <a:spcAft>
                <a:spcPct val="0"/>
              </a:spcAft>
              <a:buClr>
                <a:srgbClr val="000000"/>
              </a:buClr>
              <a:buSzPct val="100000"/>
              <a:tabLst/>
            </a:pPr>
            <a:r>
              <a:rPr lang="en-US" sz="1200" dirty="0">
                <a:solidFill>
                  <a:srgbClr val="595959"/>
                </a:solidFill>
                <a:latin typeface="Arial" panose="020B0604020202020204" pitchFamily="34" charset="0"/>
                <a:cs typeface="Arial" panose="020B0604020202020204" pitchFamily="34" charset="0"/>
              </a:rPr>
              <a:t>The set of </a:t>
            </a:r>
            <a:r>
              <a:rPr lang="en-US" sz="1200" b="1" dirty="0">
                <a:solidFill>
                  <a:srgbClr val="595959"/>
                </a:solidFill>
                <a:latin typeface="Arial" panose="020B0604020202020204" pitchFamily="34" charset="0"/>
                <a:cs typeface="Arial" panose="020B0604020202020204" pitchFamily="34" charset="0"/>
              </a:rPr>
              <a:t>high efficiency</a:t>
            </a:r>
            <a:r>
              <a:rPr lang="en-US" sz="1200" dirty="0">
                <a:solidFill>
                  <a:srgbClr val="595959"/>
                </a:solidFill>
                <a:latin typeface="Arial" panose="020B0604020202020204" pitchFamily="34" charset="0"/>
                <a:cs typeface="Arial" panose="020B0604020202020204" pitchFamily="34" charset="0"/>
              </a:rPr>
              <a:t> droplet separator panels made of PP is placed on the water distribution system. Its function is to collect any droplets that may be entrained so that losses due to entrainment are less than 0.002 % of  flow of circulating water.</a:t>
            </a:r>
            <a:r>
              <a:rPr lang="es-ES" altLang="es-ES" sz="1200" dirty="0">
                <a:solidFill>
                  <a:srgbClr val="595959"/>
                </a:solidFill>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75B2C175-E129-47C6-BE63-81E9CD676CE7}"/>
              </a:ext>
            </a:extLst>
          </p:cNvPr>
          <p:cNvSpPr>
            <a:spLocks noChangeArrowheads="1"/>
          </p:cNvSpPr>
          <p:nvPr/>
        </p:nvSpPr>
        <p:spPr bwMode="auto">
          <a:xfrm>
            <a:off x="0" y="12392025"/>
            <a:ext cx="2263775"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CuadroTexto 2">
            <a:extLst>
              <a:ext uri="{FF2B5EF4-FFF2-40B4-BE49-F238E27FC236}">
                <a16:creationId xmlns:a16="http://schemas.microsoft.com/office/drawing/2014/main" id="{8E4AE39F-631E-40A6-A186-CFA531EECAFC}"/>
              </a:ext>
            </a:extLst>
          </p:cNvPr>
          <p:cNvSpPr txBox="1"/>
          <p:nvPr/>
        </p:nvSpPr>
        <p:spPr>
          <a:xfrm>
            <a:off x="3521122" y="7663861"/>
            <a:ext cx="2799937" cy="2631298"/>
          </a:xfrm>
          <a:prstGeom prst="rect">
            <a:avLst/>
          </a:prstGeom>
          <a:noFill/>
        </p:spPr>
        <p:txBody>
          <a:bodyPr wrap="square" rtlCol="0">
            <a:spAutoFit/>
          </a:bodyPr>
          <a:lstStyle/>
          <a:p>
            <a:pPr marL="0" marR="0" lvl="1" algn="just" defTabSz="914400" rtl="0" eaLnBrk="0" fontAlgn="base" latinLnBrk="0" hangingPunct="0">
              <a:lnSpc>
                <a:spcPts val="1500"/>
              </a:lnSpc>
              <a:spcBef>
                <a:spcPts val="400"/>
              </a:spcBef>
              <a:spcAft>
                <a:spcPct val="0"/>
              </a:spcAft>
              <a:buClr>
                <a:srgbClr val="000000"/>
              </a:buClr>
              <a:buSzPct val="100000"/>
            </a:pPr>
            <a:r>
              <a:rPr lang="en-GB" altLang="es-ES" sz="1200" b="1" dirty="0">
                <a:solidFill>
                  <a:srgbClr val="00567D"/>
                </a:solidFill>
                <a:latin typeface="Arial" panose="020B0604020202020204" pitchFamily="34" charset="0"/>
                <a:cs typeface="Arial" panose="020B0604020202020204" pitchFamily="34" charset="0"/>
              </a:rPr>
              <a:t>Laminar filler</a:t>
            </a:r>
          </a:p>
          <a:p>
            <a:pPr marL="0" lvl="1" algn="just" defTabSz="914400" eaLnBrk="0" fontAlgn="base" hangingPunct="0">
              <a:lnSpc>
                <a:spcPts val="1500"/>
              </a:lnSpc>
              <a:spcBef>
                <a:spcPts val="400"/>
              </a:spcBef>
              <a:spcAft>
                <a:spcPct val="0"/>
              </a:spcAft>
              <a:buClr>
                <a:srgbClr val="000000"/>
              </a:buClr>
              <a:buSzPct val="100000"/>
            </a:pPr>
            <a:r>
              <a:rPr lang="en-US" sz="1200" dirty="0">
                <a:solidFill>
                  <a:srgbClr val="595959"/>
                </a:solidFill>
                <a:latin typeface="Arial" panose="020B0604020202020204" pitchFamily="34" charset="0"/>
                <a:cs typeface="Arial" panose="020B0604020202020204" pitchFamily="34" charset="0"/>
              </a:rPr>
              <a:t>Thermal exchange between water and air takes place inside the fill. The cooling towers are equipped with </a:t>
            </a:r>
            <a:r>
              <a:rPr lang="en-US" sz="1200" b="1" dirty="0">
                <a:solidFill>
                  <a:srgbClr val="595959"/>
                </a:solidFill>
                <a:latin typeface="Arial" panose="020B0604020202020204" pitchFamily="34" charset="0"/>
                <a:cs typeface="Arial" panose="020B0604020202020204" pitchFamily="34" charset="0"/>
              </a:rPr>
              <a:t>12 mm laminar packing</a:t>
            </a:r>
            <a:r>
              <a:rPr lang="en-US" sz="1200" dirty="0">
                <a:solidFill>
                  <a:srgbClr val="595959"/>
                </a:solidFill>
                <a:latin typeface="Arial" panose="020B0604020202020204" pitchFamily="34" charset="0"/>
                <a:cs typeface="Arial" panose="020B0604020202020204" pitchFamily="34" charset="0"/>
              </a:rPr>
              <a:t> that increases the contact between air and water, resulting in heat transfer. It consists of </a:t>
            </a:r>
            <a:r>
              <a:rPr lang="en-US" sz="1200" b="1" dirty="0">
                <a:solidFill>
                  <a:srgbClr val="595959"/>
                </a:solidFill>
                <a:latin typeface="Arial" panose="020B0604020202020204" pitchFamily="34" charset="0"/>
                <a:cs typeface="Arial" panose="020B0604020202020204" pitchFamily="34" charset="0"/>
              </a:rPr>
              <a:t>PVC</a:t>
            </a:r>
            <a:r>
              <a:rPr lang="en-US" sz="1200" dirty="0">
                <a:solidFill>
                  <a:srgbClr val="595959"/>
                </a:solidFill>
                <a:latin typeface="Arial" panose="020B0604020202020204" pitchFamily="34" charset="0"/>
                <a:cs typeface="Arial" panose="020B0604020202020204" pitchFamily="34" charset="0"/>
              </a:rPr>
              <a:t> sheets joined together forming manageable standard blocks. The fill completely covers the cooling tower inner volume  preventing air free passage from the bottom to the top of the unit.</a:t>
            </a:r>
            <a:endParaRPr lang="es-ES" sz="1200" dirty="0">
              <a:solidFill>
                <a:srgbClr val="595959"/>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F08C35CE-BC87-4C57-9B4C-1BB1BDE78B47}"/>
              </a:ext>
            </a:extLst>
          </p:cNvPr>
          <p:cNvPicPr/>
          <p:nvPr/>
        </p:nvPicPr>
        <p:blipFill rotWithShape="1">
          <a:blip r:embed="rId6"/>
          <a:srcRect l="36715"/>
          <a:stretch/>
        </p:blipFill>
        <p:spPr>
          <a:xfrm>
            <a:off x="0" y="4955754"/>
            <a:ext cx="3043451" cy="2308130"/>
          </a:xfrm>
          <a:prstGeom prst="rect">
            <a:avLst/>
          </a:prstGeom>
        </p:spPr>
      </p:pic>
      <p:sp>
        <p:nvSpPr>
          <p:cNvPr id="6" name="CuadroTexto 5">
            <a:extLst>
              <a:ext uri="{FF2B5EF4-FFF2-40B4-BE49-F238E27FC236}">
                <a16:creationId xmlns:a16="http://schemas.microsoft.com/office/drawing/2014/main" id="{BEFF646E-10C9-42E7-8951-81E0126E05B2}"/>
              </a:ext>
            </a:extLst>
          </p:cNvPr>
          <p:cNvSpPr txBox="1"/>
          <p:nvPr/>
        </p:nvSpPr>
        <p:spPr>
          <a:xfrm>
            <a:off x="507580" y="10910388"/>
            <a:ext cx="5819605" cy="461665"/>
          </a:xfrm>
          <a:prstGeom prst="rect">
            <a:avLst/>
          </a:prstGeom>
          <a:noFill/>
        </p:spPr>
        <p:txBody>
          <a:bodyPr wrap="square" rtlCol="0">
            <a:spAutoFit/>
          </a:bodyPr>
          <a:lstStyle/>
          <a:p>
            <a:r>
              <a:rPr lang="en-US" sz="1200" dirty="0">
                <a:solidFill>
                  <a:srgbClr val="595959"/>
                </a:solidFill>
                <a:latin typeface="Arial" panose="020B0604020202020204" pitchFamily="34" charset="0"/>
                <a:cs typeface="Arial" panose="020B0604020202020204" pitchFamily="34" charset="0"/>
              </a:rPr>
              <a:t>The bottom of the water collection pool is sloped with rounded corners to facilitate complete emptying and cleaning.</a:t>
            </a:r>
            <a:endParaRPr lang="es-ES" sz="1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17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983E40-FE88-43C0-BEC0-39201643CFB3}"/>
              </a:ext>
            </a:extLst>
          </p:cNvPr>
          <p:cNvPicPr/>
          <p:nvPr/>
        </p:nvPicPr>
        <p:blipFill>
          <a:blip r:embed="rId2"/>
          <a:stretch>
            <a:fillRect/>
          </a:stretch>
        </p:blipFill>
        <p:spPr>
          <a:xfrm>
            <a:off x="940654" y="6672080"/>
            <a:ext cx="5420921" cy="3254334"/>
          </a:xfrm>
          <a:prstGeom prst="rect">
            <a:avLst/>
          </a:prstGeom>
        </p:spPr>
      </p:pic>
      <p:sp>
        <p:nvSpPr>
          <p:cNvPr id="3" name="Marcador de contenido 2">
            <a:extLst>
              <a:ext uri="{FF2B5EF4-FFF2-40B4-BE49-F238E27FC236}">
                <a16:creationId xmlns:a16="http://schemas.microsoft.com/office/drawing/2014/main" id="{060D3BC4-D9F9-4C80-847A-9EB0CB4D7804}"/>
              </a:ext>
            </a:extLst>
          </p:cNvPr>
          <p:cNvSpPr>
            <a:spLocks noGrp="1"/>
          </p:cNvSpPr>
          <p:nvPr>
            <p:ph idx="1"/>
          </p:nvPr>
        </p:nvSpPr>
        <p:spPr>
          <a:xfrm>
            <a:off x="407727" y="5141014"/>
            <a:ext cx="6042544" cy="7853870"/>
          </a:xfrm>
        </p:spPr>
        <p:txBody>
          <a:bodyPr>
            <a:normAutofit/>
          </a:bodyPr>
          <a:lstStyle/>
          <a:p>
            <a:pPr marL="95250" indent="0">
              <a:spcAft>
                <a:spcPts val="600"/>
              </a:spcAft>
              <a:buNone/>
            </a:pPr>
            <a:r>
              <a:rPr lang="es-ES" sz="1400" b="1" dirty="0" err="1">
                <a:solidFill>
                  <a:srgbClr val="00567D"/>
                </a:solidFill>
                <a:latin typeface="Arial" panose="020B0604020202020204" pitchFamily="34" charset="0"/>
                <a:cs typeface="Arial" panose="020B0604020202020204" pitchFamily="34" charset="0"/>
              </a:rPr>
              <a:t>Interchange</a:t>
            </a:r>
            <a:r>
              <a:rPr lang="es-ES" sz="1400" b="1" dirty="0">
                <a:solidFill>
                  <a:srgbClr val="00567D"/>
                </a:solidFill>
                <a:latin typeface="Arial" panose="020B0604020202020204" pitchFamily="34" charset="0"/>
                <a:cs typeface="Arial" panose="020B0604020202020204" pitchFamily="34" charset="0"/>
              </a:rPr>
              <a:t> </a:t>
            </a:r>
            <a:r>
              <a:rPr lang="es-ES" sz="1400" b="1" dirty="0" err="1">
                <a:solidFill>
                  <a:srgbClr val="00567D"/>
                </a:solidFill>
                <a:latin typeface="Arial" panose="020B0604020202020204" pitchFamily="34" charset="0"/>
                <a:cs typeface="Arial" panose="020B0604020202020204" pitchFamily="34" charset="0"/>
              </a:rPr>
              <a:t>heat</a:t>
            </a:r>
            <a:r>
              <a:rPr lang="es-ES" sz="1400" b="1" dirty="0">
                <a:solidFill>
                  <a:srgbClr val="00567D"/>
                </a:solidFill>
                <a:latin typeface="Arial" panose="020B0604020202020204" pitchFamily="34" charset="0"/>
                <a:cs typeface="Arial" panose="020B0604020202020204" pitchFamily="34" charset="0"/>
              </a:rPr>
              <a:t> </a:t>
            </a:r>
            <a:r>
              <a:rPr lang="es-ES" sz="1400" b="1" dirty="0" err="1">
                <a:solidFill>
                  <a:srgbClr val="00567D"/>
                </a:solidFill>
                <a:latin typeface="Arial" panose="020B0604020202020204" pitchFamily="34" charset="0"/>
                <a:cs typeface="Arial" panose="020B0604020202020204" pitchFamily="34" charset="0"/>
              </a:rPr>
              <a:t>plates</a:t>
            </a:r>
            <a:endParaRPr lang="es-ES" sz="1400" b="1" dirty="0">
              <a:solidFill>
                <a:srgbClr val="00567D"/>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200" dirty="0">
                <a:solidFill>
                  <a:srgbClr val="595959"/>
                </a:solidFill>
                <a:latin typeface="Arial" panose="020B0604020202020204" pitchFamily="34" charset="0"/>
                <a:cs typeface="Times New Roman" panose="02020603050405020304" pitchFamily="18" charset="0"/>
              </a:rPr>
              <a:t>Heat exchangers have plates equipped with </a:t>
            </a:r>
            <a:r>
              <a:rPr lang="en-US" sz="1200" b="1" dirty="0">
                <a:solidFill>
                  <a:srgbClr val="595959"/>
                </a:solidFill>
                <a:latin typeface="Arial" panose="020B0604020202020204" pitchFamily="34" charset="0"/>
                <a:cs typeface="Times New Roman" panose="02020603050405020304" pitchFamily="18" charset="0"/>
              </a:rPr>
              <a:t>elastomeric gaskets </a:t>
            </a:r>
            <a:r>
              <a:rPr lang="en-US" sz="1200" dirty="0">
                <a:solidFill>
                  <a:srgbClr val="595959"/>
                </a:solidFill>
                <a:latin typeface="Arial" panose="020B0604020202020204" pitchFamily="34" charset="0"/>
                <a:cs typeface="Times New Roman" panose="02020603050405020304" pitchFamily="18" charset="0"/>
              </a:rPr>
              <a:t>that seal the channels and direct the fluid into alternative channels.</a:t>
            </a:r>
          </a:p>
          <a:p>
            <a:pPr>
              <a:buFont typeface="Arial" panose="020B0604020202020204" pitchFamily="34" charset="0"/>
              <a:buChar char="•"/>
            </a:pPr>
            <a:r>
              <a:rPr lang="en-US" sz="1200" dirty="0">
                <a:solidFill>
                  <a:srgbClr val="595959"/>
                </a:solidFill>
                <a:latin typeface="Arial" panose="020B0604020202020204" pitchFamily="34" charset="0"/>
                <a:cs typeface="Times New Roman" panose="02020603050405020304" pitchFamily="18" charset="0"/>
              </a:rPr>
              <a:t>The design allows easy cleaning and simple capacity modification (by removing or adding plates).</a:t>
            </a:r>
          </a:p>
          <a:p>
            <a:pPr>
              <a:buFont typeface="Arial" panose="020B0604020202020204" pitchFamily="34" charset="0"/>
              <a:buChar char="•"/>
            </a:pPr>
            <a:r>
              <a:rPr lang="en-US" sz="1200" dirty="0">
                <a:solidFill>
                  <a:srgbClr val="595959"/>
                </a:solidFill>
                <a:latin typeface="Arial" panose="020B0604020202020204" pitchFamily="34" charset="0"/>
                <a:cs typeface="Times New Roman" panose="02020603050405020304" pitchFamily="18" charset="0"/>
              </a:rPr>
              <a:t>Maximum thermal efficiency.</a:t>
            </a:r>
          </a:p>
          <a:p>
            <a:pPr>
              <a:buFont typeface="Arial" panose="020B0604020202020204" pitchFamily="34" charset="0"/>
              <a:buChar char="•"/>
            </a:pPr>
            <a:r>
              <a:rPr lang="en-US" sz="1200" dirty="0">
                <a:solidFill>
                  <a:srgbClr val="595959"/>
                </a:solidFill>
                <a:latin typeface="Arial" panose="020B0604020202020204" pitchFamily="34" charset="0"/>
                <a:cs typeface="Times New Roman" panose="02020603050405020304" pitchFamily="18" charset="0"/>
              </a:rPr>
              <a:t>Compact units: space-saving, easy maintenance and serviceability</a:t>
            </a:r>
          </a:p>
          <a:p>
            <a:pPr>
              <a:buFont typeface="Arial" panose="020B0604020202020204" pitchFamily="34" charset="0"/>
              <a:buChar char="•"/>
            </a:pPr>
            <a:r>
              <a:rPr lang="en-US" sz="1200" dirty="0">
                <a:solidFill>
                  <a:srgbClr val="595959"/>
                </a:solidFill>
                <a:latin typeface="Arial" panose="020B0604020202020204" pitchFamily="34" charset="0"/>
                <a:cs typeface="Times New Roman" panose="02020603050405020304" pitchFamily="18" charset="0"/>
              </a:rPr>
              <a:t>Maximum uptime - less fouling, stress, wear and corrosion</a:t>
            </a:r>
          </a:p>
          <a:p>
            <a:pPr>
              <a:buFont typeface="Arial" panose="020B0604020202020204" pitchFamily="34" charset="0"/>
              <a:buChar char="•"/>
            </a:pPr>
            <a:r>
              <a:rPr lang="en-US" sz="1200" dirty="0">
                <a:solidFill>
                  <a:srgbClr val="595959"/>
                </a:solidFill>
                <a:latin typeface="Arial" panose="020B0604020202020204" pitchFamily="34" charset="0"/>
                <a:cs typeface="Times New Roman" panose="02020603050405020304" pitchFamily="18" charset="0"/>
              </a:rPr>
              <a:t>Flexible - easy to adapt to changing service requirements</a:t>
            </a:r>
          </a:p>
          <a:p>
            <a:pPr marL="0" indent="0" algn="just">
              <a:spcBef>
                <a:spcPts val="1200"/>
              </a:spcBef>
              <a:spcAft>
                <a:spcPts val="1200"/>
              </a:spcAft>
              <a:buNone/>
            </a:pPr>
            <a:endParaRPr lang="es-ES"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marL="355600" indent="0">
              <a:buNone/>
            </a:pPr>
            <a:endParaRPr lang="es-ES" sz="1400" b="1" dirty="0">
              <a:solidFill>
                <a:srgbClr val="00567D"/>
              </a:solidFill>
              <a:latin typeface="Arial" panose="020B0604020202020204" pitchFamily="34" charset="0"/>
              <a:cs typeface="Arial" panose="020B0604020202020204" pitchFamily="34" charset="0"/>
            </a:endParaRPr>
          </a:p>
        </p:txBody>
      </p:sp>
      <p:sp>
        <p:nvSpPr>
          <p:cNvPr id="5" name="Rectangle 9">
            <a:extLst>
              <a:ext uri="{FF2B5EF4-FFF2-40B4-BE49-F238E27FC236}">
                <a16:creationId xmlns:a16="http://schemas.microsoft.com/office/drawing/2014/main" id="{0E89072E-AECB-4069-B648-32EEC282D2EE}"/>
              </a:ext>
            </a:extLst>
          </p:cNvPr>
          <p:cNvSpPr>
            <a:spLocks noChangeArrowheads="1"/>
          </p:cNvSpPr>
          <p:nvPr/>
        </p:nvSpPr>
        <p:spPr bwMode="auto">
          <a:xfrm>
            <a:off x="-215184" y="3871415"/>
            <a:ext cx="6858000" cy="116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957" tIns="457056" rIns="91440" bIns="152352" numCol="1" anchor="ctr" anchorCtr="0" compatLnSpc="1">
            <a:prstTxWarp prst="textNoShape">
              <a:avLst/>
            </a:prstTxWarp>
            <a:spAutoFit/>
          </a:bodyPr>
          <a:lstStyle/>
          <a:p>
            <a:r>
              <a:rPr lang="en-US" sz="1200" b="1" dirty="0">
                <a:solidFill>
                  <a:srgbClr val="00567D"/>
                </a:solidFill>
                <a:latin typeface="Arial" panose="020B0604020202020204" pitchFamily="34" charset="0"/>
                <a:cs typeface="Arial" panose="020B0604020202020204" pitchFamily="34" charset="0"/>
              </a:rPr>
              <a:t>Removable walls</a:t>
            </a:r>
          </a:p>
          <a:p>
            <a:r>
              <a:rPr lang="en-US" sz="1200" dirty="0">
                <a:solidFill>
                  <a:srgbClr val="595959"/>
                </a:solidFill>
                <a:latin typeface="Arial" panose="020B0604020202020204" pitchFamily="34" charset="0"/>
                <a:cs typeface="Times New Roman" panose="02020603050405020304" pitchFamily="18" charset="0"/>
              </a:rPr>
              <a:t>One advantage offered by these cooling towers is removable side walls (2.1x1.76 m). This feature facilitates and simplifies internal parts maintenance operations.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657A7E5D-5595-4ABA-BE14-344C5E8FB25A}"/>
              </a:ext>
            </a:extLst>
          </p:cNvPr>
          <p:cNvPicPr/>
          <p:nvPr/>
        </p:nvPicPr>
        <p:blipFill rotWithShape="1">
          <a:blip r:embed="rId3">
            <a:extLst>
              <a:ext uri="{28A0092B-C50C-407E-A947-70E740481C1C}">
                <a14:useLocalDpi xmlns:a14="http://schemas.microsoft.com/office/drawing/2010/main" val="0"/>
              </a:ext>
            </a:extLst>
          </a:blip>
          <a:srcRect l="5283" t="18370" r="3482" b="31460"/>
          <a:stretch/>
        </p:blipFill>
        <p:spPr bwMode="auto">
          <a:xfrm>
            <a:off x="-292" y="637528"/>
            <a:ext cx="6858292" cy="3378575"/>
          </a:xfrm>
          <a:prstGeom prst="rect">
            <a:avLst/>
          </a:prstGeom>
          <a:noFill/>
          <a:ln>
            <a:noFill/>
          </a:ln>
        </p:spPr>
      </p:pic>
      <p:pic>
        <p:nvPicPr>
          <p:cNvPr id="11" name="Imagen 10">
            <a:extLst>
              <a:ext uri="{FF2B5EF4-FFF2-40B4-BE49-F238E27FC236}">
                <a16:creationId xmlns:a16="http://schemas.microsoft.com/office/drawing/2014/main" id="{3C0B0433-62BA-48DB-944E-CBFE48AA60C0}"/>
              </a:ext>
            </a:extLst>
          </p:cNvPr>
          <p:cNvPicPr/>
          <p:nvPr/>
        </p:nvPicPr>
        <p:blipFill>
          <a:blip r:embed="rId4">
            <a:extLst>
              <a:ext uri="{28A0092B-C50C-407E-A947-70E740481C1C}">
                <a14:useLocalDpi xmlns:a14="http://schemas.microsoft.com/office/drawing/2010/main" val="0"/>
              </a:ext>
            </a:extLst>
          </a:blip>
          <a:stretch>
            <a:fillRect/>
          </a:stretch>
        </p:blipFill>
        <p:spPr>
          <a:xfrm>
            <a:off x="1" y="0"/>
            <a:ext cx="6858000" cy="666750"/>
          </a:xfrm>
          <a:prstGeom prst="rect">
            <a:avLst/>
          </a:prstGeom>
        </p:spPr>
      </p:pic>
      <p:sp>
        <p:nvSpPr>
          <p:cNvPr id="2" name="CuadroTexto 1">
            <a:extLst>
              <a:ext uri="{FF2B5EF4-FFF2-40B4-BE49-F238E27FC236}">
                <a16:creationId xmlns:a16="http://schemas.microsoft.com/office/drawing/2014/main" id="{15110D60-6FA6-4839-9CED-24042D744116}"/>
              </a:ext>
            </a:extLst>
          </p:cNvPr>
          <p:cNvSpPr txBox="1"/>
          <p:nvPr/>
        </p:nvSpPr>
        <p:spPr>
          <a:xfrm>
            <a:off x="555563" y="9926414"/>
            <a:ext cx="5746291" cy="461665"/>
          </a:xfrm>
          <a:prstGeom prst="rect">
            <a:avLst/>
          </a:prstGeom>
          <a:noFill/>
        </p:spPr>
        <p:txBody>
          <a:bodyPr wrap="square" rtlCol="0">
            <a:spAutoFit/>
          </a:bodyPr>
          <a:lstStyle/>
          <a:p>
            <a:pPr algn="just"/>
            <a:r>
              <a:rPr lang="en-US" sz="1200" b="1" dirty="0">
                <a:solidFill>
                  <a:schemeClr val="tx1">
                    <a:lumMod val="65000"/>
                    <a:lumOff val="35000"/>
                  </a:schemeClr>
                </a:solidFill>
                <a:latin typeface="Arial" panose="020B0604020202020204" pitchFamily="34" charset="0"/>
                <a:cs typeface="Arial" panose="020B0604020202020204" pitchFamily="34" charset="0"/>
              </a:rPr>
              <a:t>New evaporative cooling equipment translates into increased motor efficiency and power production capacity</a:t>
            </a:r>
            <a:endParaRPr lang="es-E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6A1189F3-B749-4D9C-B80D-7B1B08698979}"/>
              </a:ext>
            </a:extLst>
          </p:cNvPr>
          <p:cNvSpPr/>
          <p:nvPr/>
        </p:nvSpPr>
        <p:spPr>
          <a:xfrm>
            <a:off x="555563" y="10611467"/>
            <a:ext cx="5746291" cy="1235601"/>
          </a:xfrm>
          <a:prstGeom prst="rect">
            <a:avLst/>
          </a:prstGeom>
          <a:solidFill>
            <a:srgbClr val="005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F80B111-C876-445C-BD75-439020311C6E}"/>
              </a:ext>
            </a:extLst>
          </p:cNvPr>
          <p:cNvSpPr/>
          <p:nvPr/>
        </p:nvSpPr>
        <p:spPr>
          <a:xfrm>
            <a:off x="4515916" y="10556925"/>
            <a:ext cx="2052331" cy="1313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Imagen 9">
            <a:hlinkClick r:id="rId5"/>
            <a:extLst>
              <a:ext uri="{FF2B5EF4-FFF2-40B4-BE49-F238E27FC236}">
                <a16:creationId xmlns:a16="http://schemas.microsoft.com/office/drawing/2014/main" id="{C093E4EE-58E0-44BD-9FA5-7E549CACC76F}"/>
              </a:ext>
            </a:extLst>
          </p:cNvPr>
          <p:cNvPicPr>
            <a:picLocks noChangeAspect="1"/>
          </p:cNvPicPr>
          <p:nvPr/>
        </p:nvPicPr>
        <p:blipFill>
          <a:blip r:embed="rId6"/>
          <a:stretch>
            <a:fillRect/>
          </a:stretch>
        </p:blipFill>
        <p:spPr>
          <a:xfrm>
            <a:off x="4576216" y="10800384"/>
            <a:ext cx="2066600" cy="716500"/>
          </a:xfrm>
          <a:prstGeom prst="rect">
            <a:avLst/>
          </a:prstGeom>
        </p:spPr>
      </p:pic>
      <p:sp>
        <p:nvSpPr>
          <p:cNvPr id="12" name="CuadroTexto 11">
            <a:extLst>
              <a:ext uri="{FF2B5EF4-FFF2-40B4-BE49-F238E27FC236}">
                <a16:creationId xmlns:a16="http://schemas.microsoft.com/office/drawing/2014/main" id="{79A25405-FFC0-4CE2-87F9-9260DF2BA339}"/>
              </a:ext>
            </a:extLst>
          </p:cNvPr>
          <p:cNvSpPr txBox="1"/>
          <p:nvPr/>
        </p:nvSpPr>
        <p:spPr>
          <a:xfrm>
            <a:off x="407727" y="9471546"/>
            <a:ext cx="385091" cy="369332"/>
          </a:xfrm>
          <a:prstGeom prst="rect">
            <a:avLst/>
          </a:prstGeom>
          <a:noFill/>
        </p:spPr>
        <p:txBody>
          <a:bodyPr wrap="square" rtlCol="0">
            <a:spAutoFit/>
          </a:bodyPr>
          <a:lstStyle/>
          <a:p>
            <a:endParaRPr lang="es-ES" dirty="0"/>
          </a:p>
        </p:txBody>
      </p:sp>
      <p:sp>
        <p:nvSpPr>
          <p:cNvPr id="13" name="Rectángulo 12">
            <a:hlinkClick r:id="rId5"/>
            <a:extLst>
              <a:ext uri="{FF2B5EF4-FFF2-40B4-BE49-F238E27FC236}">
                <a16:creationId xmlns:a16="http://schemas.microsoft.com/office/drawing/2014/main" id="{F937DA94-9B59-43AC-BFC3-123674470169}"/>
              </a:ext>
            </a:extLst>
          </p:cNvPr>
          <p:cNvSpPr/>
          <p:nvPr/>
        </p:nvSpPr>
        <p:spPr>
          <a:xfrm>
            <a:off x="171776" y="10588562"/>
            <a:ext cx="4404440" cy="133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angle 1">
            <a:extLst>
              <a:ext uri="{FF2B5EF4-FFF2-40B4-BE49-F238E27FC236}">
                <a16:creationId xmlns:a16="http://schemas.microsoft.com/office/drawing/2014/main" id="{C914058A-18D9-4F8F-9EFE-C50F81567F22}"/>
              </a:ext>
            </a:extLst>
          </p:cNvPr>
          <p:cNvSpPr>
            <a:spLocks noChangeArrowheads="1"/>
          </p:cNvSpPr>
          <p:nvPr/>
        </p:nvSpPr>
        <p:spPr bwMode="auto">
          <a:xfrm>
            <a:off x="540633" y="10705617"/>
            <a:ext cx="38423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dirty="0">
                <a:ln>
                  <a:noFill/>
                </a:ln>
                <a:solidFill>
                  <a:schemeClr val="bg1"/>
                </a:solidFill>
                <a:effectLst/>
                <a:latin typeface="Arial" panose="020B0604020202020204" pitchFamily="34" charset="0"/>
              </a:rPr>
              <a:t>Ingal Ingeniería in </a:t>
            </a:r>
            <a:r>
              <a:rPr kumimoji="0" lang="es-ES" altLang="es-ES" sz="1000" b="0" i="0" u="none" strike="noStrike" cap="none" normalizeH="0" baseline="0" dirty="0" err="1">
                <a:ln>
                  <a:noFill/>
                </a:ln>
                <a:solidFill>
                  <a:schemeClr val="bg1"/>
                </a:solidFill>
                <a:effectLst/>
                <a:latin typeface="Arial" panose="020B0604020202020204" pitchFamily="34" charset="0"/>
              </a:rPr>
              <a:t>its</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permanent</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search</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for</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improvements</a:t>
            </a:r>
            <a:r>
              <a:rPr kumimoji="0" lang="es-ES" altLang="es-ES" sz="1000" b="0" i="0" u="none" strike="noStrike" cap="none" normalizeH="0" baseline="0" dirty="0">
                <a:ln>
                  <a:noFill/>
                </a:ln>
                <a:solidFill>
                  <a:schemeClr val="bg1"/>
                </a:solidFill>
                <a:effectLst/>
                <a:latin typeface="Arial" panose="020B0604020202020204" pitchFamily="34" charset="0"/>
              </a:rPr>
              <a:t>, has </a:t>
            </a:r>
            <a:r>
              <a:rPr kumimoji="0" lang="es-ES" altLang="es-ES" sz="1000" b="0" i="0" u="none" strike="noStrike" cap="none" normalizeH="0" baseline="0" dirty="0" err="1">
                <a:ln>
                  <a:noFill/>
                </a:ln>
                <a:solidFill>
                  <a:schemeClr val="bg1"/>
                </a:solidFill>
                <a:effectLst/>
                <a:latin typeface="Arial" panose="020B0604020202020204" pitchFamily="34" charset="0"/>
              </a:rPr>
              <a:t>formed</a:t>
            </a:r>
            <a:r>
              <a:rPr kumimoji="0" lang="es-ES" altLang="es-ES" sz="1000" b="0" i="0" u="none" strike="noStrike" cap="none" normalizeH="0" baseline="0" dirty="0">
                <a:ln>
                  <a:noFill/>
                </a:ln>
                <a:solidFill>
                  <a:schemeClr val="bg1"/>
                </a:solidFill>
                <a:effectLst/>
                <a:latin typeface="Arial" panose="020B0604020202020204" pitchFamily="34" charset="0"/>
              </a:rPr>
              <a:t> a </a:t>
            </a:r>
            <a:r>
              <a:rPr kumimoji="0" lang="es-ES" altLang="es-ES" sz="1000" b="0" i="0" u="none" strike="noStrike" cap="none" normalizeH="0" baseline="0" dirty="0" err="1">
                <a:ln>
                  <a:noFill/>
                </a:ln>
                <a:solidFill>
                  <a:schemeClr val="bg1"/>
                </a:solidFill>
                <a:effectLst/>
                <a:latin typeface="Arial" panose="020B0604020202020204" pitchFamily="34" charset="0"/>
              </a:rPr>
              <a:t>strategic</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alliance</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with</a:t>
            </a:r>
            <a:r>
              <a:rPr kumimoji="0" lang="es-ES" altLang="es-ES" sz="1000" b="0" i="0" u="none" strike="noStrike" cap="none" normalizeH="0" baseline="0" dirty="0">
                <a:ln>
                  <a:noFill/>
                </a:ln>
                <a:solidFill>
                  <a:schemeClr val="bg1"/>
                </a:solidFill>
                <a:effectLst/>
                <a:latin typeface="Arial" panose="020B0604020202020204" pitchFamily="34" charset="0"/>
              </a:rPr>
              <a:t> TORRAVAL </a:t>
            </a:r>
            <a:r>
              <a:rPr kumimoji="0" lang="es-ES" altLang="es-ES" sz="1000" b="0" i="0" u="none" strike="noStrike" cap="none" normalizeH="0" baseline="0" dirty="0" err="1">
                <a:ln>
                  <a:noFill/>
                </a:ln>
                <a:solidFill>
                  <a:schemeClr val="bg1"/>
                </a:solidFill>
                <a:effectLst/>
                <a:latin typeface="Arial" panose="020B0604020202020204" pitchFamily="34" charset="0"/>
              </a:rPr>
              <a:t>Cooling</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offering</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technologically</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innovative</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solutions</a:t>
            </a:r>
            <a:r>
              <a:rPr kumimoji="0" lang="es-ES" altLang="es-ES" sz="1000" b="0" i="0" u="none" strike="noStrike" cap="none" normalizeH="0" baseline="0" dirty="0">
                <a:ln>
                  <a:noFill/>
                </a:ln>
                <a:solidFill>
                  <a:schemeClr val="bg1"/>
                </a:solidFill>
                <a:effectLst/>
                <a:latin typeface="Arial" panose="020B0604020202020204" pitchFamily="34" charset="0"/>
              </a:rPr>
              <a:t>.               </a:t>
            </a:r>
            <a:br>
              <a:rPr kumimoji="0" lang="es-ES" altLang="es-ES" sz="1000" b="0" i="0" u="none" strike="noStrike" cap="none" normalizeH="0" baseline="0" dirty="0">
                <a:ln>
                  <a:noFill/>
                </a:ln>
                <a:solidFill>
                  <a:schemeClr val="bg1"/>
                </a:solidFill>
                <a:effectLst/>
                <a:latin typeface="Arial" panose="020B0604020202020204" pitchFamily="34" charset="0"/>
              </a:rPr>
            </a:br>
            <a:r>
              <a:rPr kumimoji="0" lang="es-ES" altLang="es-ES" sz="1000" b="0" i="0" u="none" strike="noStrike" cap="none" normalizeH="0" baseline="0" dirty="0" err="1">
                <a:ln>
                  <a:noFill/>
                </a:ln>
                <a:solidFill>
                  <a:schemeClr val="bg1"/>
                </a:solidFill>
                <a:effectLst/>
                <a:latin typeface="Arial" panose="020B0604020202020204" pitchFamily="34" charset="0"/>
              </a:rPr>
              <a:t>It</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distributes</a:t>
            </a:r>
            <a:r>
              <a:rPr kumimoji="0" lang="es-ES" altLang="es-ES" sz="1000" b="0" i="0" u="none" strike="noStrike" cap="none" normalizeH="0" baseline="0" dirty="0">
                <a:ln>
                  <a:noFill/>
                </a:ln>
                <a:solidFill>
                  <a:schemeClr val="bg1"/>
                </a:solidFill>
                <a:effectLst/>
                <a:latin typeface="Arial" panose="020B0604020202020204" pitchFamily="34" charset="0"/>
              </a:rPr>
              <a:t> and </a:t>
            </a:r>
            <a:r>
              <a:rPr kumimoji="0" lang="es-ES" altLang="es-ES" sz="1000" b="0" i="0" u="none" strike="noStrike" cap="none" normalizeH="0" baseline="0" dirty="0" err="1">
                <a:ln>
                  <a:noFill/>
                </a:ln>
                <a:solidFill>
                  <a:schemeClr val="bg1"/>
                </a:solidFill>
                <a:effectLst/>
                <a:latin typeface="Arial" panose="020B0604020202020204" pitchFamily="34" charset="0"/>
              </a:rPr>
              <a:t>installs</a:t>
            </a:r>
            <a:r>
              <a:rPr kumimoji="0" lang="es-ES" altLang="es-ES" sz="1000" b="0" i="0" u="none" strike="noStrike" cap="none" normalizeH="0" baseline="0" dirty="0">
                <a:ln>
                  <a:noFill/>
                </a:ln>
                <a:solidFill>
                  <a:schemeClr val="bg1"/>
                </a:solidFill>
                <a:effectLst/>
                <a:latin typeface="Arial" panose="020B0604020202020204" pitchFamily="34" charset="0"/>
              </a:rPr>
              <a:t> open and </a:t>
            </a:r>
            <a:r>
              <a:rPr kumimoji="0" lang="es-ES" altLang="es-ES" sz="1000" b="0" i="0" u="none" strike="noStrike" cap="none" normalizeH="0" baseline="0" dirty="0" err="1">
                <a:ln>
                  <a:noFill/>
                </a:ln>
                <a:solidFill>
                  <a:schemeClr val="bg1"/>
                </a:solidFill>
                <a:effectLst/>
                <a:latin typeface="Arial" panose="020B0604020202020204" pitchFamily="34" charset="0"/>
              </a:rPr>
              <a:t>closed</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circuit</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cooling</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towers</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field</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mounted</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towers</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for</a:t>
            </a:r>
            <a:r>
              <a:rPr kumimoji="0" lang="es-ES" altLang="es-ES" sz="1000" b="0" i="0" u="none" strike="noStrike" cap="none" normalizeH="0" baseline="0" dirty="0">
                <a:ln>
                  <a:noFill/>
                </a:ln>
                <a:solidFill>
                  <a:schemeClr val="bg1"/>
                </a:solidFill>
                <a:effectLst/>
                <a:latin typeface="Arial" panose="020B0604020202020204" pitchFamily="34" charset="0"/>
              </a:rPr>
              <a:t> industrial and civil use, </a:t>
            </a:r>
            <a:r>
              <a:rPr kumimoji="0" lang="es-ES" altLang="es-ES" sz="1000" b="0" i="0" u="none" strike="noStrike" cap="none" normalizeH="0" baseline="0" dirty="0" err="1">
                <a:ln>
                  <a:noFill/>
                </a:ln>
                <a:solidFill>
                  <a:schemeClr val="bg1"/>
                </a:solidFill>
                <a:effectLst/>
                <a:latin typeface="Arial" panose="020B0604020202020204" pitchFamily="34" charset="0"/>
              </a:rPr>
              <a:t>evaporative</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condensers</a:t>
            </a:r>
            <a:r>
              <a:rPr kumimoji="0" lang="es-ES" altLang="es-ES" sz="1000" b="0" i="0" u="none" strike="noStrike" cap="none" normalizeH="0" baseline="0" dirty="0">
                <a:ln>
                  <a:noFill/>
                </a:ln>
                <a:solidFill>
                  <a:schemeClr val="bg1"/>
                </a:solidFill>
                <a:effectLst/>
                <a:latin typeface="Arial" panose="020B0604020202020204" pitchFamily="34" charset="0"/>
              </a:rPr>
              <a:t>  and  </a:t>
            </a:r>
            <a:r>
              <a:rPr kumimoji="0" lang="es-ES" altLang="es-ES" sz="1000" b="0" i="0" u="none" strike="noStrike" cap="none" normalizeH="0" baseline="0" dirty="0" err="1">
                <a:ln>
                  <a:noFill/>
                </a:ln>
                <a:solidFill>
                  <a:schemeClr val="bg1"/>
                </a:solidFill>
                <a:effectLst/>
                <a:latin typeface="Arial" panose="020B0604020202020204" pitchFamily="34" charset="0"/>
              </a:rPr>
              <a:t>adiabatic</a:t>
            </a:r>
            <a:r>
              <a:rPr kumimoji="0" lang="es-ES" altLang="es-ES" sz="1000" b="0" i="0" u="none" strike="noStrike" cap="none" normalizeH="0" baseline="0" dirty="0">
                <a:ln>
                  <a:noFill/>
                </a:ln>
                <a:solidFill>
                  <a:schemeClr val="bg1"/>
                </a:solidFill>
                <a:effectLst/>
                <a:latin typeface="Arial" panose="020B0604020202020204" pitchFamily="34" charset="0"/>
              </a:rPr>
              <a:t>  and  </a:t>
            </a:r>
            <a:r>
              <a:rPr kumimoji="0" lang="es-ES" altLang="es-ES" sz="1000" b="0" i="0" u="none" strike="noStrike" cap="none" normalizeH="0" baseline="0" dirty="0" err="1">
                <a:ln>
                  <a:noFill/>
                </a:ln>
                <a:solidFill>
                  <a:schemeClr val="bg1"/>
                </a:solidFill>
                <a:effectLst/>
                <a:latin typeface="Arial" panose="020B0604020202020204" pitchFamily="34" charset="0"/>
              </a:rPr>
              <a:t>hybrid</a:t>
            </a:r>
            <a:r>
              <a:rPr kumimoji="0" lang="es-ES" altLang="es-ES" sz="1000" b="0" i="0" u="none" strike="noStrike" cap="none" normalizeH="0" baseline="0" dirty="0">
                <a:ln>
                  <a:noFill/>
                </a:ln>
                <a:solidFill>
                  <a:schemeClr val="bg1"/>
                </a:solidFill>
                <a:effectLst/>
                <a:latin typeface="Arial" panose="020B0604020202020204" pitchFamily="34" charset="0"/>
              </a:rPr>
              <a:t>  </a:t>
            </a:r>
            <a:r>
              <a:rPr kumimoji="0" lang="es-ES" altLang="es-ES" sz="1000" b="0" i="0" u="none" strike="noStrike" cap="none" normalizeH="0" baseline="0" dirty="0" err="1">
                <a:ln>
                  <a:noFill/>
                </a:ln>
                <a:solidFill>
                  <a:schemeClr val="bg1"/>
                </a:solidFill>
                <a:effectLst/>
                <a:latin typeface="Arial" panose="020B0604020202020204" pitchFamily="34" charset="0"/>
              </a:rPr>
              <a:t>systems</a:t>
            </a:r>
            <a:r>
              <a:rPr kumimoji="0" lang="es-ES" altLang="es-ES" sz="1000" b="0" i="0" u="none" strike="noStrike" cap="none" normalizeH="0" baseline="0" dirty="0">
                <a:ln>
                  <a:noFill/>
                </a:ln>
                <a:solidFill>
                  <a:schemeClr val="bg1"/>
                </a:solidFill>
                <a:effectLst/>
                <a:latin typeface="Arial" panose="020B0604020202020204" pitchFamily="34" charset="0"/>
              </a:rPr>
              <a:t>. </a:t>
            </a:r>
          </a:p>
        </p:txBody>
      </p:sp>
      <p:sp>
        <p:nvSpPr>
          <p:cNvPr id="14" name="Rectángulo 13">
            <a:extLst>
              <a:ext uri="{FF2B5EF4-FFF2-40B4-BE49-F238E27FC236}">
                <a16:creationId xmlns:a16="http://schemas.microsoft.com/office/drawing/2014/main" id="{05DD3CED-58F2-4C2A-842B-FEE3623A50C7}"/>
              </a:ext>
            </a:extLst>
          </p:cNvPr>
          <p:cNvSpPr/>
          <p:nvPr/>
        </p:nvSpPr>
        <p:spPr>
          <a:xfrm>
            <a:off x="437587" y="10588562"/>
            <a:ext cx="4286465" cy="133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031783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2134</TotalTime>
  <Words>789</Words>
  <Application>Microsoft Office PowerPoint</Application>
  <PresentationFormat>Panorámica</PresentationFormat>
  <Paragraphs>36</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 Vadillo</dc:creator>
  <cp:lastModifiedBy>Rocio Vadillo</cp:lastModifiedBy>
  <cp:revision>131</cp:revision>
  <dcterms:created xsi:type="dcterms:W3CDTF">2020-10-26T11:06:44Z</dcterms:created>
  <dcterms:modified xsi:type="dcterms:W3CDTF">2021-05-21T11:25:25Z</dcterms:modified>
</cp:coreProperties>
</file>